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8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06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75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96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7893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82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55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362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540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8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799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30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61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53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1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93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55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28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F17F-9133-4056-912D-723D09264D79}" type="datetimeFigureOut">
              <a:rPr lang="es-ES" smtClean="0"/>
              <a:t>09/01/2017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67F0-E642-43F0-A53A-F12CD8679D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7786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Diseño de Interfaces de Usuario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dirty="0" smtClean="0"/>
              <a:t>Zabai Armas Herrera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277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roles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162549" cy="3541714"/>
          </a:xfrm>
        </p:spPr>
        <p:txBody>
          <a:bodyPr anchor="ctr"/>
          <a:lstStyle/>
          <a:p>
            <a:r>
              <a:rPr lang="es-ES" dirty="0" smtClean="0"/>
              <a:t>¿Demasiadas tareas?</a:t>
            </a:r>
          </a:p>
          <a:p>
            <a:r>
              <a:rPr lang="es-ES" dirty="0" smtClean="0"/>
              <a:t>¿Muy dispares?</a:t>
            </a:r>
          </a:p>
          <a:p>
            <a:r>
              <a:rPr lang="es-ES" dirty="0" smtClean="0"/>
              <a:t>Separar funciones</a:t>
            </a:r>
          </a:p>
          <a:p>
            <a:r>
              <a:rPr lang="es-ES" dirty="0" smtClean="0"/>
              <a:t>El usuario no ha de ver tareas que no pertenecen a su campo</a:t>
            </a:r>
          </a:p>
        </p:txBody>
      </p:sp>
      <p:pic>
        <p:nvPicPr>
          <p:cNvPr id="19458" name="Picture 2" descr="https://upload.wikimedia.org/wikipedia/commons/thumb/8/80/UML_diagrama_caso_de_uso.svg/498px-UML_diagrama_caso_de_us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1" y="2371726"/>
            <a:ext cx="47434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1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Problemas y fallos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5479142" cy="3541714"/>
          </a:xfrm>
        </p:spPr>
        <p:txBody>
          <a:bodyPr anchor="ctr"/>
          <a:lstStyle/>
          <a:p>
            <a:r>
              <a:rPr lang="es-ES" dirty="0" smtClean="0"/>
              <a:t>Estados experimentales</a:t>
            </a:r>
          </a:p>
          <a:p>
            <a:r>
              <a:rPr lang="es-ES" dirty="0" smtClean="0"/>
              <a:t>Fase de correcciones por:</a:t>
            </a:r>
          </a:p>
          <a:p>
            <a:pPr lvl="1"/>
            <a:r>
              <a:rPr lang="es-ES" dirty="0" smtClean="0"/>
              <a:t>Fallos</a:t>
            </a:r>
          </a:p>
          <a:p>
            <a:pPr lvl="1"/>
            <a:r>
              <a:rPr lang="es-ES" dirty="0" smtClean="0"/>
              <a:t>Confusiones</a:t>
            </a:r>
          </a:p>
          <a:p>
            <a:pPr lvl="1"/>
            <a:r>
              <a:rPr lang="es-ES" dirty="0" smtClean="0"/>
              <a:t>Suciedad</a:t>
            </a:r>
          </a:p>
        </p:txBody>
      </p:sp>
      <p:pic>
        <p:nvPicPr>
          <p:cNvPr id="24578" name="Picture 2" descr="https://bbvaopen4u.com/sites/default/files/img/new/bbva-open4u-betates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8" r="16657"/>
          <a:stretch/>
        </p:blipFill>
        <p:spPr bwMode="auto">
          <a:xfrm>
            <a:off x="6620554" y="2015331"/>
            <a:ext cx="4731657" cy="40100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terminología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23" y="1767344"/>
            <a:ext cx="7855178" cy="5090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2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Comunicación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3767471" cy="3541714"/>
          </a:xfrm>
        </p:spPr>
        <p:txBody>
          <a:bodyPr anchor="ctr"/>
          <a:lstStyle/>
          <a:p>
            <a:r>
              <a:rPr lang="es-ES" dirty="0" smtClean="0"/>
              <a:t>Software a gran escala</a:t>
            </a:r>
          </a:p>
          <a:p>
            <a:r>
              <a:rPr lang="es-ES" dirty="0" smtClean="0"/>
              <a:t>Muchos roles</a:t>
            </a:r>
          </a:p>
          <a:p>
            <a:r>
              <a:rPr lang="es-ES" dirty="0" smtClean="0"/>
              <a:t>Facilidades:</a:t>
            </a:r>
          </a:p>
          <a:p>
            <a:pPr lvl="1"/>
            <a:r>
              <a:rPr lang="es-ES" dirty="0" smtClean="0"/>
              <a:t>Notificaciones</a:t>
            </a:r>
          </a:p>
          <a:p>
            <a:pPr lvl="1"/>
            <a:r>
              <a:rPr lang="es-ES" dirty="0" smtClean="0"/>
              <a:t>Mensajería</a:t>
            </a:r>
          </a:p>
          <a:p>
            <a:pPr lvl="1"/>
            <a:r>
              <a:rPr lang="es-ES" dirty="0" smtClean="0"/>
              <a:t>Base de datos</a:t>
            </a:r>
            <a:endParaRPr lang="es-ES" dirty="0"/>
          </a:p>
        </p:txBody>
      </p:sp>
      <p:pic>
        <p:nvPicPr>
          <p:cNvPr id="31746" name="Picture 2" descr="http://www.cantabriatic.com/wp-content/uploads/2015/07/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33" y="2082006"/>
            <a:ext cx="57150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dependencias</a:t>
            </a:r>
            <a:endParaRPr lang="es-ES" dirty="0"/>
          </a:p>
        </p:txBody>
      </p:sp>
      <p:pic>
        <p:nvPicPr>
          <p:cNvPr id="21506" name="Picture 2" descr="http://1.bp.blogspot.com/-7AoxWk2Ides/TuDF5AFmpHI/AAAAAAAAAAw/30fsv01GHqE/s1600/Diagrama+de+clas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914"/>
            <a:ext cx="5994400" cy="5262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www.peixe.org.mx/sos/fabulosoF/images/interDUsua4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14" y="1945596"/>
            <a:ext cx="6078310" cy="4772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9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Reglas empíricas del diseño de interfaces</a:t>
            </a:r>
            <a:endParaRPr lang="es-ES" dirty="0"/>
          </a:p>
        </p:txBody>
      </p:sp>
      <p:pic>
        <p:nvPicPr>
          <p:cNvPr id="2050" name="Picture 2" descr="https://www.designmantic.com/blog/wp-content/uploads/2015/04/UI-Desig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0" y="2097088"/>
            <a:ext cx="7639063" cy="45956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2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Anticipación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4272417" cy="3541714"/>
          </a:xfrm>
        </p:spPr>
        <p:txBody>
          <a:bodyPr anchor="ctr"/>
          <a:lstStyle/>
          <a:p>
            <a:r>
              <a:rPr lang="es-ES" dirty="0" smtClean="0"/>
              <a:t>Ventajas</a:t>
            </a:r>
          </a:p>
          <a:p>
            <a:pPr lvl="1"/>
            <a:r>
              <a:rPr lang="es-ES" dirty="0" smtClean="0"/>
              <a:t>Usuario: productividad</a:t>
            </a:r>
          </a:p>
          <a:p>
            <a:pPr lvl="1"/>
            <a:r>
              <a:rPr lang="es-ES" dirty="0" smtClean="0"/>
              <a:t>Desarrollador: aceptación</a:t>
            </a:r>
            <a:endParaRPr lang="es-ES" dirty="0"/>
          </a:p>
          <a:p>
            <a:r>
              <a:rPr lang="es-ES" dirty="0" smtClean="0"/>
              <a:t>Evitar futuras modificaciones</a:t>
            </a:r>
          </a:p>
          <a:p>
            <a:endParaRPr lang="es-ES" dirty="0" smtClean="0"/>
          </a:p>
        </p:txBody>
      </p:sp>
      <p:pic>
        <p:nvPicPr>
          <p:cNvPr id="18434" name="Picture 2" descr="http://www.armedia.com/img/des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32" y="2249487"/>
            <a:ext cx="4169682" cy="3118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autonomía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5367" y="2249487"/>
            <a:ext cx="5419045" cy="3541714"/>
          </a:xfrm>
        </p:spPr>
        <p:txBody>
          <a:bodyPr anchor="ctr"/>
          <a:lstStyle/>
          <a:p>
            <a:r>
              <a:rPr lang="es-ES" dirty="0" smtClean="0"/>
              <a:t>Curva de aprendizaje asequible</a:t>
            </a:r>
          </a:p>
          <a:p>
            <a:r>
              <a:rPr lang="es-ES" dirty="0" smtClean="0"/>
              <a:t>Interfaz clara con cierta profundidad</a:t>
            </a:r>
          </a:p>
          <a:p>
            <a:r>
              <a:rPr lang="es-ES" dirty="0" smtClean="0"/>
              <a:t>Mantener informado al usuario</a:t>
            </a:r>
          </a:p>
          <a:p>
            <a:r>
              <a:rPr lang="es-ES" dirty="0" smtClean="0"/>
              <a:t>Actualizar la información</a:t>
            </a:r>
            <a:endParaRPr lang="es-ES" dirty="0"/>
          </a:p>
        </p:txBody>
      </p:sp>
      <p:pic>
        <p:nvPicPr>
          <p:cNvPr id="8194" name="Picture 2" descr="https://visualhierarchy.co/blog/wp-content/uploads/2015/05/20628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3" t="8605" r="12571" b="9871"/>
          <a:stretch/>
        </p:blipFill>
        <p:spPr bwMode="auto">
          <a:xfrm>
            <a:off x="6094412" y="1690801"/>
            <a:ext cx="5704115" cy="4659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daltonismo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ES" dirty="0" smtClean="0"/>
              <a:t>Un problema real</a:t>
            </a:r>
          </a:p>
          <a:p>
            <a:r>
              <a:rPr lang="es-ES" dirty="0" smtClean="0"/>
              <a:t>Integrarlos en la sociedad</a:t>
            </a:r>
          </a:p>
          <a:p>
            <a:r>
              <a:rPr lang="es-ES" dirty="0" smtClean="0"/>
              <a:t>Abrir aún más el mercado</a:t>
            </a:r>
            <a:endParaRPr lang="es-ES" dirty="0"/>
          </a:p>
        </p:txBody>
      </p:sp>
      <p:pic>
        <p:nvPicPr>
          <p:cNvPr id="3074" name="Picture 2" descr="https://99designs-blog.imgix.net/blog/wp-content/uploads/2013/04/hover-over.png?auto=format&amp;q=60&amp;fit=max&amp;w=93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1915" r="8543" b="2344"/>
          <a:stretch/>
        </p:blipFill>
        <p:spPr bwMode="auto">
          <a:xfrm>
            <a:off x="6094411" y="1822575"/>
            <a:ext cx="4860758" cy="4395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Reacciones y actitudes del usuario</a:t>
            </a:r>
            <a:endParaRPr lang="es-ES" dirty="0"/>
          </a:p>
        </p:txBody>
      </p:sp>
      <p:pic>
        <p:nvPicPr>
          <p:cNvPr id="1026" name="Picture 2" descr="https://www.ida.cl/wp-content/uploads/2015/04/23-21475076951-655x47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518" y="2249488"/>
            <a:ext cx="4935790" cy="35417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3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consistencia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2661331" cy="3541714"/>
          </a:xfrm>
        </p:spPr>
        <p:txBody>
          <a:bodyPr anchor="ctr"/>
          <a:lstStyle/>
          <a:p>
            <a:r>
              <a:rPr lang="es-ES" dirty="0" smtClean="0"/>
              <a:t>Fijar prioridades</a:t>
            </a:r>
          </a:p>
          <a:p>
            <a:endParaRPr lang="es-ES" dirty="0" smtClean="0"/>
          </a:p>
          <a:p>
            <a:r>
              <a:rPr lang="es-ES" dirty="0" smtClean="0"/>
              <a:t>Anticiparse</a:t>
            </a:r>
            <a:endParaRPr lang="es-ES" dirty="0"/>
          </a:p>
        </p:txBody>
      </p:sp>
      <p:pic>
        <p:nvPicPr>
          <p:cNvPr id="17410" name="Picture 2" descr="https://media.licdn.com/mpr/mpr/p/5/005/06d/2ed/30b39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85" y="2452913"/>
            <a:ext cx="6282026" cy="31441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722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Valores por defecto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199566"/>
          </a:xfrm>
        </p:spPr>
        <p:txBody>
          <a:bodyPr anchor="ctr"/>
          <a:lstStyle/>
          <a:p>
            <a:pPr algn="ctr"/>
            <a:r>
              <a:rPr lang="es-ES" dirty="0" smtClean="0"/>
              <a:t>Sencillo y rápido de reemplazar</a:t>
            </a:r>
          </a:p>
          <a:p>
            <a:pPr algn="ctr"/>
            <a:r>
              <a:rPr lang="es-ES" dirty="0" smtClean="0"/>
              <a:t>Evitar generar un trabajo tedioso</a:t>
            </a:r>
            <a:endParaRPr lang="es-ES" dirty="0"/>
          </a:p>
        </p:txBody>
      </p:sp>
      <p:pic>
        <p:nvPicPr>
          <p:cNvPr id="4098" name="Picture 2" descr="http://tworivers.com/wp-content/uploads/2012/05/snap02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1" y="3796463"/>
            <a:ext cx="7048500" cy="23717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Eficacia del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5489574" cy="3541714"/>
          </a:xfrm>
        </p:spPr>
        <p:txBody>
          <a:bodyPr anchor="ctr">
            <a:normAutofit fontScale="92500"/>
          </a:bodyPr>
          <a:lstStyle/>
          <a:p>
            <a:r>
              <a:rPr lang="es-ES" dirty="0" smtClean="0"/>
              <a:t>El tiempo es oro</a:t>
            </a:r>
          </a:p>
          <a:p>
            <a:r>
              <a:rPr lang="es-ES" dirty="0" smtClean="0"/>
              <a:t>Realizar múltiples tareas simultaneas</a:t>
            </a:r>
          </a:p>
          <a:p>
            <a:r>
              <a:rPr lang="es-ES" dirty="0" smtClean="0"/>
              <a:t>Roles eficientes</a:t>
            </a:r>
          </a:p>
          <a:p>
            <a:r>
              <a:rPr lang="es-ES" dirty="0" smtClean="0"/>
              <a:t>Eficacia != Productividad</a:t>
            </a:r>
          </a:p>
          <a:p>
            <a:r>
              <a:rPr lang="es-ES" dirty="0" smtClean="0"/>
              <a:t>Mini ayudas al usuario</a:t>
            </a:r>
          </a:p>
          <a:p>
            <a:r>
              <a:rPr lang="es-ES" dirty="0" smtClean="0"/>
              <a:t>La portada es importante</a:t>
            </a:r>
            <a:endParaRPr lang="es-ES" dirty="0"/>
          </a:p>
        </p:txBody>
      </p:sp>
      <p:pic>
        <p:nvPicPr>
          <p:cNvPr id="5122" name="Picture 2" descr="http://2we26u4fam7n16rz3a44uhbe1bq2.wpengine.netdna-cdn.com/wp-content/uploads/061813_1239_Multithrea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6" y="2249487"/>
            <a:ext cx="4585794" cy="369411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7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Interfaces explorables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1165" y="2249486"/>
            <a:ext cx="4280820" cy="4098175"/>
          </a:xfrm>
        </p:spPr>
        <p:txBody>
          <a:bodyPr anchor="ctr">
            <a:normAutofit/>
          </a:bodyPr>
          <a:lstStyle/>
          <a:p>
            <a:r>
              <a:rPr lang="es-ES" dirty="0" smtClean="0"/>
              <a:t>Legible, segura y familiar</a:t>
            </a:r>
          </a:p>
          <a:p>
            <a:r>
              <a:rPr lang="es-ES" dirty="0" smtClean="0"/>
              <a:t>Acceso a ventana principal</a:t>
            </a:r>
          </a:p>
          <a:p>
            <a:r>
              <a:rPr lang="es-ES" dirty="0" smtClean="0"/>
              <a:t>Acciones con historial</a:t>
            </a:r>
          </a:p>
          <a:p>
            <a:r>
              <a:rPr lang="es-ES" dirty="0"/>
              <a:t>Deshacer siempre</a:t>
            </a:r>
          </a:p>
          <a:p>
            <a:r>
              <a:rPr lang="es-ES" dirty="0"/>
              <a:t>No aprisionar al usuario</a:t>
            </a:r>
          </a:p>
          <a:p>
            <a:r>
              <a:rPr lang="es-ES" dirty="0" smtClean="0"/>
              <a:t>Sentido común</a:t>
            </a:r>
            <a:endParaRPr lang="es-ES" dirty="0"/>
          </a:p>
        </p:txBody>
      </p:sp>
      <p:pic>
        <p:nvPicPr>
          <p:cNvPr id="6146" name="Picture 2" descr="http://2.bp.blogspot.com/-vNV4I0q91V8/UXMGZZje3rI/AAAAAAAAUCA/nU7yFudNO38/s1600/a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" t="5405" r="4104" b="16217"/>
          <a:stretch/>
        </p:blipFill>
        <p:spPr bwMode="auto">
          <a:xfrm>
            <a:off x="4801985" y="2249487"/>
            <a:ext cx="7390015" cy="409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4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Objetos humanos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3136220" cy="3541714"/>
          </a:xfrm>
        </p:spPr>
        <p:txBody>
          <a:bodyPr anchor="ctr"/>
          <a:lstStyle/>
          <a:p>
            <a:r>
              <a:rPr lang="es-ES" dirty="0" smtClean="0"/>
              <a:t>Objetos cotidianos</a:t>
            </a:r>
          </a:p>
          <a:p>
            <a:r>
              <a:rPr lang="es-ES" dirty="0" smtClean="0"/>
              <a:t>Comprensión</a:t>
            </a:r>
          </a:p>
          <a:p>
            <a:r>
              <a:rPr lang="es-ES" dirty="0" smtClean="0"/>
              <a:t>Visibilidad</a:t>
            </a:r>
            <a:endParaRPr lang="es-ES" dirty="0"/>
          </a:p>
        </p:txBody>
      </p:sp>
      <p:pic>
        <p:nvPicPr>
          <p:cNvPr id="7172" name="Picture 4" descr="http://www.julessdesign.com/wp-content/uploads/2015/10/ui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32" y="1870361"/>
            <a:ext cx="7377339" cy="42999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7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Reducción de latencia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3430588" cy="3207658"/>
          </a:xfrm>
        </p:spPr>
        <p:txBody>
          <a:bodyPr>
            <a:normAutofit fontScale="92500"/>
          </a:bodyPr>
          <a:lstStyle/>
          <a:p>
            <a:r>
              <a:rPr lang="es-ES" dirty="0" smtClean="0"/>
              <a:t>Máximo partido al PC</a:t>
            </a:r>
          </a:p>
          <a:p>
            <a:r>
              <a:rPr lang="es-ES" dirty="0" smtClean="0"/>
              <a:t>Indicación de bloqueo</a:t>
            </a:r>
          </a:p>
          <a:p>
            <a:endParaRPr lang="es-ES" dirty="0"/>
          </a:p>
          <a:p>
            <a:r>
              <a:rPr lang="es-ES" dirty="0" smtClean="0"/>
              <a:t>Menos problemas</a:t>
            </a:r>
          </a:p>
          <a:p>
            <a:r>
              <a:rPr lang="es-ES" dirty="0" smtClean="0"/>
              <a:t>Mayor comodidad</a:t>
            </a:r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2675278" y="3120754"/>
            <a:ext cx="362858" cy="732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18" name="Picture 2" descr="https://il3.picdn.net/shutterstock/videos/11197802/thumb/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15064" r="12312" b="14778"/>
          <a:stretch/>
        </p:blipFill>
        <p:spPr bwMode="auto">
          <a:xfrm>
            <a:off x="5399314" y="2249487"/>
            <a:ext cx="6096001" cy="3207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0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Aprendizaje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783639" cy="3541714"/>
          </a:xfrm>
        </p:spPr>
        <p:txBody>
          <a:bodyPr/>
          <a:lstStyle/>
          <a:p>
            <a:r>
              <a:rPr lang="es-ES" dirty="0" smtClean="0"/>
              <a:t>Buena interfaz + Curva de aprendizaje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Usabilidad</a:t>
            </a:r>
          </a:p>
          <a:p>
            <a:r>
              <a:rPr lang="es-ES" dirty="0" smtClean="0"/>
              <a:t>Facilidad</a:t>
            </a:r>
            <a:endParaRPr lang="es-ES" dirty="0"/>
          </a:p>
        </p:txBody>
      </p:sp>
      <p:pic>
        <p:nvPicPr>
          <p:cNvPr id="10242" name="Picture 2" descr="https://velneo.es/files/2010/07/curva_velneo-300x2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51" y="2474459"/>
            <a:ext cx="4122360" cy="309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 abajo 3"/>
          <p:cNvSpPr/>
          <p:nvPr/>
        </p:nvSpPr>
        <p:spPr>
          <a:xfrm>
            <a:off x="1896823" y="3237680"/>
            <a:ext cx="551543" cy="1113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abajo 6"/>
          <p:cNvSpPr/>
          <p:nvPr/>
        </p:nvSpPr>
        <p:spPr>
          <a:xfrm rot="16200000">
            <a:off x="3465839" y="4406988"/>
            <a:ext cx="551543" cy="1113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298357" y="4777841"/>
            <a:ext cx="231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Satisfacción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3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Uso de metáforas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4696505" cy="3541714"/>
          </a:xfrm>
        </p:spPr>
        <p:txBody>
          <a:bodyPr anchor="ctr"/>
          <a:lstStyle/>
          <a:p>
            <a:r>
              <a:rPr lang="es-ES" dirty="0" smtClean="0"/>
              <a:t>Uso de recuerdos</a:t>
            </a:r>
          </a:p>
          <a:p>
            <a:r>
              <a:rPr lang="es-ES" dirty="0" smtClean="0"/>
              <a:t>Conocimiento instantáneo</a:t>
            </a:r>
          </a:p>
          <a:p>
            <a:r>
              <a:rPr lang="es-ES" dirty="0" smtClean="0"/>
              <a:t>Aprender nuevos conceptos</a:t>
            </a:r>
            <a:endParaRPr lang="es-ES" dirty="0"/>
          </a:p>
        </p:txBody>
      </p:sp>
      <p:pic>
        <p:nvPicPr>
          <p:cNvPr id="11266" name="Picture 2" descr="http://previews.123rf.com/images/sak111/sak1111401/sak111140100150/25401358-social-with-brain-applications-graphical-user-interface-flat-icons-on-abstract-background-Stock-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17" y="1648505"/>
            <a:ext cx="5209494" cy="520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83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Proteger el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3720874" cy="3541714"/>
          </a:xfrm>
        </p:spPr>
        <p:txBody>
          <a:bodyPr anchor="ctr">
            <a:normAutofit lnSpcReduction="10000"/>
          </a:bodyPr>
          <a:lstStyle/>
          <a:p>
            <a:r>
              <a:rPr lang="es-ES" dirty="0" smtClean="0"/>
              <a:t>Imposible predecir fallos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Guardados automáticos</a:t>
            </a:r>
          </a:p>
          <a:p>
            <a:r>
              <a:rPr lang="es-ES" dirty="0" err="1" smtClean="0"/>
              <a:t>Backups</a:t>
            </a:r>
            <a:endParaRPr lang="es-ES" dirty="0" smtClean="0"/>
          </a:p>
          <a:p>
            <a:r>
              <a:rPr lang="es-ES" dirty="0" smtClean="0"/>
              <a:t>Mensajes </a:t>
            </a:r>
            <a:r>
              <a:rPr lang="es-ES" dirty="0" err="1" smtClean="0"/>
              <a:t>infomativos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2595450" y="2786743"/>
            <a:ext cx="406400" cy="8204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292" name="Picture 4" descr="http://www.protegetuinformacion.com/imgs/temas_interes/2/tema_1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03" y="2786743"/>
            <a:ext cx="2781300" cy="2114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8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Legibilidad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Dolencias de vista</a:t>
            </a:r>
          </a:p>
          <a:p>
            <a:r>
              <a:rPr lang="es-ES" dirty="0"/>
              <a:t>Contraste de colores</a:t>
            </a:r>
          </a:p>
          <a:p>
            <a:endParaRPr lang="es-ES" dirty="0"/>
          </a:p>
          <a:p>
            <a:r>
              <a:rPr lang="es-ES" dirty="0"/>
              <a:t>Mayor tiempo sin</a:t>
            </a:r>
          </a:p>
          <a:p>
            <a:pPr marL="0" indent="0">
              <a:buNone/>
            </a:pPr>
            <a:r>
              <a:rPr lang="es-ES" dirty="0"/>
              <a:t>   incomodidades</a:t>
            </a:r>
          </a:p>
          <a:p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2380343" y="3229178"/>
            <a:ext cx="391886" cy="79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338" name="Picture 2" descr="https://blog.jetbrains.com/idea/files/2012/12/darcula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88" y="1958635"/>
            <a:ext cx="7645512" cy="458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89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Evitar conceptos ambiguos</a:t>
            </a:r>
          </a:p>
          <a:p>
            <a:r>
              <a:rPr lang="es-ES" dirty="0" smtClean="0"/>
              <a:t>Objetivo claro y preciso 		Software concreto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Flecha derecha 3"/>
          <p:cNvSpPr/>
          <p:nvPr/>
        </p:nvSpPr>
        <p:spPr>
          <a:xfrm>
            <a:off x="5414547" y="2843817"/>
            <a:ext cx="864524" cy="428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602" name="Picture 2" descr="http://www.ericabrooks.com/wp-content/uploads/2010/12/target-mark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3" y="3562349"/>
            <a:ext cx="3305175" cy="3295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4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Guardar el estado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4838473" cy="3541714"/>
          </a:xfrm>
        </p:spPr>
        <p:txBody>
          <a:bodyPr anchor="ctr"/>
          <a:lstStyle/>
          <a:p>
            <a:r>
              <a:rPr lang="es-ES" dirty="0" smtClean="0"/>
              <a:t>Información del usuario:</a:t>
            </a:r>
          </a:p>
          <a:p>
            <a:pPr lvl="1"/>
            <a:r>
              <a:rPr lang="es-ES" dirty="0" smtClean="0"/>
              <a:t>Guardar preferencias</a:t>
            </a:r>
          </a:p>
          <a:p>
            <a:pPr lvl="1"/>
            <a:r>
              <a:rPr lang="es-ES" dirty="0" smtClean="0"/>
              <a:t>Guardar historial</a:t>
            </a:r>
          </a:p>
          <a:p>
            <a:r>
              <a:rPr lang="es-ES" dirty="0" smtClean="0"/>
              <a:t>Sugerir acciones</a:t>
            </a:r>
          </a:p>
          <a:p>
            <a:endParaRPr lang="es-ES" dirty="0"/>
          </a:p>
        </p:txBody>
      </p:sp>
      <p:pic>
        <p:nvPicPr>
          <p:cNvPr id="13314" name="Picture 2" descr="https://cdn.pixabay.com/photo/2015/09/25/08/23/cookies-956823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33" y="2021001"/>
            <a:ext cx="3987578" cy="3998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33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Navegación visible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6"/>
            <a:ext cx="3311977" cy="3808865"/>
          </a:xfrm>
        </p:spPr>
        <p:txBody>
          <a:bodyPr anchor="ctr"/>
          <a:lstStyle/>
          <a:p>
            <a:r>
              <a:rPr lang="es-ES" dirty="0" smtClean="0"/>
              <a:t>Organizada</a:t>
            </a:r>
          </a:p>
          <a:p>
            <a:r>
              <a:rPr lang="es-ES" dirty="0" smtClean="0"/>
              <a:t>Limpia</a:t>
            </a:r>
          </a:p>
          <a:p>
            <a:r>
              <a:rPr lang="es-ES" dirty="0" smtClean="0"/>
              <a:t>Sencilla</a:t>
            </a:r>
            <a:endParaRPr lang="es-ES" dirty="0"/>
          </a:p>
        </p:txBody>
      </p:sp>
      <p:pic>
        <p:nvPicPr>
          <p:cNvPr id="16386" name="Picture 2" descr="http://core0.staticworld.net/images/article/2012/12/linksysea6500_ui-100017292-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89" y="2442022"/>
            <a:ext cx="7738611" cy="44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9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d13yacurqjgara.cloudfront.net/users/3335/screenshots/1749161/variant_1074_z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2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Tareas comunes e inusuales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4214359" cy="3541714"/>
          </a:xfrm>
        </p:spPr>
        <p:txBody>
          <a:bodyPr anchor="ctr">
            <a:normAutofit lnSpcReduction="10000"/>
          </a:bodyPr>
          <a:lstStyle/>
          <a:p>
            <a:r>
              <a:rPr lang="es-ES" dirty="0" smtClean="0"/>
              <a:t>Tareas más usadas</a:t>
            </a:r>
          </a:p>
          <a:p>
            <a:pPr lvl="1"/>
            <a:r>
              <a:rPr lang="es-ES" dirty="0" smtClean="0"/>
              <a:t>Rápidas</a:t>
            </a:r>
          </a:p>
          <a:p>
            <a:pPr lvl="1"/>
            <a:r>
              <a:rPr lang="es-ES" dirty="0" smtClean="0"/>
              <a:t>Concretas</a:t>
            </a:r>
          </a:p>
          <a:p>
            <a:pPr lvl="1"/>
            <a:r>
              <a:rPr lang="es-ES" dirty="0" smtClean="0"/>
              <a:t>Recurrencia elevada</a:t>
            </a:r>
          </a:p>
          <a:p>
            <a:r>
              <a:rPr lang="es-ES" dirty="0" smtClean="0"/>
              <a:t>Funciones poco frecuentes</a:t>
            </a:r>
          </a:p>
          <a:p>
            <a:pPr lvl="1"/>
            <a:r>
              <a:rPr lang="es-ES" dirty="0" smtClean="0"/>
              <a:t>Complejidad</a:t>
            </a:r>
          </a:p>
          <a:p>
            <a:pPr lvl="1"/>
            <a:r>
              <a:rPr lang="es-ES" dirty="0" smtClean="0"/>
              <a:t>Irrelevancia</a:t>
            </a:r>
            <a:endParaRPr lang="es-ES" dirty="0"/>
          </a:p>
        </p:txBody>
      </p:sp>
      <p:pic>
        <p:nvPicPr>
          <p:cNvPr id="26626" name="Picture 2" descr="http://www.spinfold.com/wp-content/uploads/2015/07/reiter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1" y="28011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pinfold.com/wp-content/uploads/2015/07/reiter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70611" y="28011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0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Tareas importantes e irrelevantes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5516062" cy="3541714"/>
          </a:xfrm>
        </p:spPr>
        <p:txBody>
          <a:bodyPr anchor="ctr"/>
          <a:lstStyle/>
          <a:p>
            <a:r>
              <a:rPr lang="es-ES" dirty="0" smtClean="0"/>
              <a:t>Deben generar información necesaria para el usuario</a:t>
            </a:r>
          </a:p>
          <a:p>
            <a:r>
              <a:rPr lang="es-ES" dirty="0" smtClean="0"/>
              <a:t>Datos relevantes para alcanzar el objetivo marcado</a:t>
            </a:r>
          </a:p>
          <a:p>
            <a:r>
              <a:rPr lang="es-ES" dirty="0" smtClean="0"/>
              <a:t>Descartar las funciones irrelevantes</a:t>
            </a:r>
          </a:p>
        </p:txBody>
      </p:sp>
      <p:pic>
        <p:nvPicPr>
          <p:cNvPr id="27650" name="Picture 2" descr="http://blog.cleancoder.com/assets/clean_code_72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1" y="3067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Procedimiento de las tareas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ES" dirty="0" smtClean="0"/>
              <a:t>Fase de diseño</a:t>
            </a:r>
          </a:p>
          <a:p>
            <a:r>
              <a:rPr lang="es-ES" dirty="0" smtClean="0"/>
              <a:t>Diagrama de flujo</a:t>
            </a:r>
          </a:p>
          <a:p>
            <a:endParaRPr lang="es-ES" dirty="0"/>
          </a:p>
          <a:p>
            <a:r>
              <a:rPr lang="es-ES" dirty="0" smtClean="0"/>
              <a:t>Evitar fallos</a:t>
            </a:r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2133601" y="4020344"/>
            <a:ext cx="325790" cy="657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22" name="Picture 2" descr="http://www.areatecnologia.com/informatica/imagenes/flujo-cocinar-huev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64" y="2097088"/>
            <a:ext cx="3261394" cy="39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Resultados y salidas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2997451" cy="3541714"/>
          </a:xfrm>
        </p:spPr>
        <p:txBody>
          <a:bodyPr anchor="ctr"/>
          <a:lstStyle/>
          <a:p>
            <a:r>
              <a:rPr lang="es-ES" dirty="0" smtClean="0"/>
              <a:t>Transparentes</a:t>
            </a:r>
          </a:p>
          <a:p>
            <a:r>
              <a:rPr lang="es-ES" dirty="0" smtClean="0"/>
              <a:t>Sin confusiones</a:t>
            </a:r>
            <a:endParaRPr lang="es-ES" dirty="0"/>
          </a:p>
        </p:txBody>
      </p:sp>
      <p:pic>
        <p:nvPicPr>
          <p:cNvPr id="32770" name="Picture 2" descr="http://img.brothersoft.com/screenshots/softimage/o/openproj-324841-126258759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24" y="1716504"/>
            <a:ext cx="7484276" cy="51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8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Fuente de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3815599" cy="3541714"/>
          </a:xfrm>
        </p:spPr>
        <p:txBody>
          <a:bodyPr/>
          <a:lstStyle/>
          <a:p>
            <a:r>
              <a:rPr lang="es-ES" dirty="0" smtClean="0"/>
              <a:t>Información:</a:t>
            </a:r>
          </a:p>
          <a:p>
            <a:pPr lvl="1"/>
            <a:r>
              <a:rPr lang="es-ES" dirty="0" smtClean="0"/>
              <a:t>Sistema = Ejecución en BG</a:t>
            </a:r>
          </a:p>
          <a:p>
            <a:pPr lvl="1"/>
            <a:r>
              <a:rPr lang="es-ES" dirty="0" smtClean="0"/>
              <a:t>Usuario</a:t>
            </a:r>
          </a:p>
          <a:p>
            <a:pPr lvl="1"/>
            <a:r>
              <a:rPr lang="es-ES" dirty="0" smtClean="0"/>
              <a:t>Otras tareas</a:t>
            </a:r>
          </a:p>
          <a:p>
            <a:r>
              <a:rPr lang="es-ES" dirty="0" smtClean="0"/>
              <a:t>Mejor visión a los desarrolladores</a:t>
            </a:r>
          </a:p>
        </p:txBody>
      </p:sp>
      <p:pic>
        <p:nvPicPr>
          <p:cNvPr id="28674" name="Picture 2" descr="https://cdn2.iconfinder.com/data/icons/seo-web-optomization-ultimate-set/512/clear_code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91" y="158194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42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Uso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435851" cy="3541714"/>
          </a:xfrm>
        </p:spPr>
        <p:txBody>
          <a:bodyPr anchor="ctr"/>
          <a:lstStyle/>
          <a:p>
            <a:r>
              <a:rPr lang="es-ES" dirty="0" smtClean="0"/>
              <a:t>¿Cómo se usa la información?</a:t>
            </a:r>
          </a:p>
          <a:p>
            <a:pPr lvl="1"/>
            <a:r>
              <a:rPr lang="es-ES" dirty="0" smtClean="0"/>
              <a:t>La muestra al usuario</a:t>
            </a:r>
          </a:p>
          <a:p>
            <a:pPr lvl="1"/>
            <a:r>
              <a:rPr lang="es-ES" dirty="0" smtClean="0"/>
              <a:t>Se almacena</a:t>
            </a:r>
          </a:p>
          <a:p>
            <a:pPr lvl="1"/>
            <a:r>
              <a:rPr lang="es-ES" dirty="0" smtClean="0"/>
              <a:t>Lo usa otra función</a:t>
            </a:r>
          </a:p>
          <a:p>
            <a:r>
              <a:rPr lang="es-ES" dirty="0" smtClean="0"/>
              <a:t>Tiempo de implementación reducido</a:t>
            </a:r>
          </a:p>
          <a:p>
            <a:r>
              <a:rPr lang="es-ES" dirty="0" smtClean="0"/>
              <a:t>Mejor servicio al usuario</a:t>
            </a:r>
            <a:endParaRPr lang="es-ES" dirty="0"/>
          </a:p>
        </p:txBody>
      </p:sp>
      <p:pic>
        <p:nvPicPr>
          <p:cNvPr id="29698" name="Picture 2" descr="http://ccs.miami.edu/wp-content/uploads/2011/05/Big-Data-Analytics-and-Data-Mining-gallery-9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63" y="2374023"/>
            <a:ext cx="4938963" cy="32926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95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225</TotalTime>
  <Words>369</Words>
  <Application>Microsoft Office PowerPoint</Application>
  <PresentationFormat>Panorámica</PresentationFormat>
  <Paragraphs>137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Tw Cen MT</vt:lpstr>
      <vt:lpstr>Circuito</vt:lpstr>
      <vt:lpstr>Diseño de Interfaces de Usuario</vt:lpstr>
      <vt:lpstr>Reacciones y actitudes del usuario</vt:lpstr>
      <vt:lpstr>Objetivos</vt:lpstr>
      <vt:lpstr>Tareas comunes e inusuales</vt:lpstr>
      <vt:lpstr>Tareas importantes e irrelevantes</vt:lpstr>
      <vt:lpstr>Procedimiento de las tareas</vt:lpstr>
      <vt:lpstr>Resultados y salidas</vt:lpstr>
      <vt:lpstr>Fuente de datos</vt:lpstr>
      <vt:lpstr>Uso de la información</vt:lpstr>
      <vt:lpstr>roles</vt:lpstr>
      <vt:lpstr>Problemas y fallos</vt:lpstr>
      <vt:lpstr>terminología</vt:lpstr>
      <vt:lpstr>Presentación de PowerPoint</vt:lpstr>
      <vt:lpstr>Comunicación</vt:lpstr>
      <vt:lpstr>dependencias</vt:lpstr>
      <vt:lpstr>Reglas empíricas del diseño de interfaces</vt:lpstr>
      <vt:lpstr>Anticipación</vt:lpstr>
      <vt:lpstr>autonomía</vt:lpstr>
      <vt:lpstr>daltonismo</vt:lpstr>
      <vt:lpstr>consistencia</vt:lpstr>
      <vt:lpstr>Valores por defecto</vt:lpstr>
      <vt:lpstr>Eficacia del usuario</vt:lpstr>
      <vt:lpstr>Interfaces explorables</vt:lpstr>
      <vt:lpstr>Objetos humanos</vt:lpstr>
      <vt:lpstr>Reducción de latencia</vt:lpstr>
      <vt:lpstr>Aprendizaje</vt:lpstr>
      <vt:lpstr>Uso de metáforas</vt:lpstr>
      <vt:lpstr>Proteger el trabajo</vt:lpstr>
      <vt:lpstr>Legibilidad</vt:lpstr>
      <vt:lpstr>Guardar el estado</vt:lpstr>
      <vt:lpstr>Navegación visible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Interfaces de Usuario</dc:title>
  <dc:creator>Zabai Armas Herrera</dc:creator>
  <cp:lastModifiedBy>Zabai Armas Herrera</cp:lastModifiedBy>
  <cp:revision>31</cp:revision>
  <dcterms:created xsi:type="dcterms:W3CDTF">2017-01-08T15:30:27Z</dcterms:created>
  <dcterms:modified xsi:type="dcterms:W3CDTF">2017-01-09T08:23:32Z</dcterms:modified>
</cp:coreProperties>
</file>